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8" r:id="rId2"/>
    <p:sldId id="278" r:id="rId3"/>
    <p:sldId id="279" r:id="rId4"/>
    <p:sldId id="268" r:id="rId5"/>
    <p:sldId id="265" r:id="rId6"/>
    <p:sldId id="276" r:id="rId7"/>
    <p:sldId id="27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B3A9"/>
    <a:srgbClr val="002353"/>
    <a:srgbClr val="0AB38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A00D3F-0455-4F61-95C1-756ED9C88520}" v="44" dt="2026-04-03T11:53:41.93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590" y="2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C8000-DE3B-4C4B-9383-FC0963F57483}" type="datetimeFigureOut">
              <a:rPr lang="en-GB" smtClean="0"/>
              <a:t>09/04/2026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52A82E-B40E-4ED3-8DA9-61D52456925E}" type="slidenum">
              <a:rPr lang="en-GB" smtClean="0"/>
              <a:t>‹#›</a:t>
            </a:fld>
            <a:endParaRPr lang="en-GB"/>
          </a:p>
        </p:txBody>
      </p:sp>
    </p:spTree>
    <p:extLst>
      <p:ext uri="{BB962C8B-B14F-4D97-AF65-F5344CB8AC3E}">
        <p14:creationId xmlns:p14="http://schemas.microsoft.com/office/powerpoint/2010/main" val="80227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452A82E-B40E-4ED3-8DA9-61D52456925E}" type="slidenum">
              <a:rPr lang="en-GB" smtClean="0"/>
              <a:t>1</a:t>
            </a:fld>
            <a:endParaRPr lang="en-GB"/>
          </a:p>
        </p:txBody>
      </p:sp>
    </p:spTree>
    <p:extLst>
      <p:ext uri="{BB962C8B-B14F-4D97-AF65-F5344CB8AC3E}">
        <p14:creationId xmlns:p14="http://schemas.microsoft.com/office/powerpoint/2010/main" val="1273413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D6BED-0B38-5472-BB9E-BBB00F94CABC}"/>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5B4B2365-4A93-5C4A-A197-55979D9F83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B3433A53-E307-525F-925C-B0A15A9B9BFE}"/>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5" name="Footer Placeholder 4">
            <a:extLst>
              <a:ext uri="{FF2B5EF4-FFF2-40B4-BE49-F238E27FC236}">
                <a16:creationId xmlns:a16="http://schemas.microsoft.com/office/drawing/2014/main" id="{D5C7EB50-1D27-DA93-CB7A-315681733D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30D322-32F2-A0BF-7AA8-CFBBEC383478}"/>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298117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8D2FF-F34D-34D9-FC90-51A56C73C4D1}"/>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A999736E-9C65-D146-E5CF-B65194061D9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F8EDEB1-D845-9FB9-F3AB-16CA28764725}"/>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5" name="Footer Placeholder 4">
            <a:extLst>
              <a:ext uri="{FF2B5EF4-FFF2-40B4-BE49-F238E27FC236}">
                <a16:creationId xmlns:a16="http://schemas.microsoft.com/office/drawing/2014/main" id="{C58D0DC4-A50F-4CEC-843E-E2D44885C3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8B349B8-F4DC-7524-4726-3A1774556223}"/>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707359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4F7718-1FAC-AEE7-691A-9E6CBA4758B2}"/>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6C64F9D-0711-732B-249F-2265212CBC4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847F73E-C2C2-D457-D110-6494C66F52AC}"/>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5" name="Footer Placeholder 4">
            <a:extLst>
              <a:ext uri="{FF2B5EF4-FFF2-40B4-BE49-F238E27FC236}">
                <a16:creationId xmlns:a16="http://schemas.microsoft.com/office/drawing/2014/main" id="{947621B0-0C9B-4891-D7E8-C53C99FA3B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2C2C387-4E09-9C4D-F436-F745C8C4675C}"/>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1728165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D0FB1-F755-ACA7-635A-605CA4865101}"/>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EBC7C85-DCC0-D128-0E98-F23B2382D3B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D593DFE-4188-91D9-FE67-F2765E61C7C3}"/>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5" name="Footer Placeholder 4">
            <a:extLst>
              <a:ext uri="{FF2B5EF4-FFF2-40B4-BE49-F238E27FC236}">
                <a16:creationId xmlns:a16="http://schemas.microsoft.com/office/drawing/2014/main" id="{397F721F-55D8-E8D4-E2B1-CC4140B96C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0B8AC6-1B2C-8269-0963-4111755D983E}"/>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142305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FA93D-5C39-123E-9A08-D7736F0C430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36B322B4-8CAE-1842-DFE4-A3CCE6B342D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BFAB476-A04B-1033-15DE-0424D39034C8}"/>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5" name="Footer Placeholder 4">
            <a:extLst>
              <a:ext uri="{FF2B5EF4-FFF2-40B4-BE49-F238E27FC236}">
                <a16:creationId xmlns:a16="http://schemas.microsoft.com/office/drawing/2014/main" id="{DB54C4DB-D1D4-F12C-226C-68613AB1FF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2B0526-6BA6-40FD-B961-5AF80BDFFA21}"/>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1094332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DA104-DA4D-5080-038E-D0A4CAD7B2F9}"/>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E475FE2-E3C2-994F-4E25-8B4DA071F6E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036EECAB-3924-FA00-CF67-DB77B920951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EACE02D9-CAAB-ED04-247D-427E294778DD}"/>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6" name="Footer Placeholder 5">
            <a:extLst>
              <a:ext uri="{FF2B5EF4-FFF2-40B4-BE49-F238E27FC236}">
                <a16:creationId xmlns:a16="http://schemas.microsoft.com/office/drawing/2014/main" id="{866B1933-BC55-F756-F165-926A80B0592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7A3BE4-C753-657F-C549-6D27200616C4}"/>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322799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CD510-3C51-6896-3796-56F70EB41D80}"/>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94B36B08-50A5-4636-5CC5-DCBD908986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2A1F1DB9-0B94-D5C9-B870-E3C7C8FB515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2E49BBA-8F6D-3FEE-235A-E4300B1C92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0F4E0A8-9360-508D-6960-5B34A90BB69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F69A673A-DCAC-1915-3E37-6B4425F5F16A}"/>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8" name="Footer Placeholder 7">
            <a:extLst>
              <a:ext uri="{FF2B5EF4-FFF2-40B4-BE49-F238E27FC236}">
                <a16:creationId xmlns:a16="http://schemas.microsoft.com/office/drawing/2014/main" id="{B59754E7-E4B9-7BB7-E44F-6146855CBDB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E2C624-F93F-21F0-3669-1AC45F7BE8AE}"/>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3082418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67284-0FE2-C429-102E-02865E0D5A5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68BB8F0E-EDA9-E468-7944-A1D83732F56E}"/>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4" name="Footer Placeholder 3">
            <a:extLst>
              <a:ext uri="{FF2B5EF4-FFF2-40B4-BE49-F238E27FC236}">
                <a16:creationId xmlns:a16="http://schemas.microsoft.com/office/drawing/2014/main" id="{5EB55544-6B90-B7C3-B42A-C7321DEC760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1A3E7AB-0CD0-A3F1-AB7B-8E769A519613}"/>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1303457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3E6F9B-E64E-EF6E-BA0F-05C67824D965}"/>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3" name="Footer Placeholder 2">
            <a:extLst>
              <a:ext uri="{FF2B5EF4-FFF2-40B4-BE49-F238E27FC236}">
                <a16:creationId xmlns:a16="http://schemas.microsoft.com/office/drawing/2014/main" id="{414B1B25-BF49-FFB0-8B8E-25690F67962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0A09A66-49AC-4AD9-FD5C-45C29FF0FA4F}"/>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730181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9F3257-BA6D-6FE5-774A-CE95256B0F1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F70A4F03-32BB-6E82-5FCF-A1CB678604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3378B92D-9832-DD67-9457-4736B361CD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8CB2303-3F8A-C259-AAF0-A75DD9E5240E}"/>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6" name="Footer Placeholder 5">
            <a:extLst>
              <a:ext uri="{FF2B5EF4-FFF2-40B4-BE49-F238E27FC236}">
                <a16:creationId xmlns:a16="http://schemas.microsoft.com/office/drawing/2014/main" id="{66FE4376-4DB4-9801-1CFE-47950F8658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B333102-558B-7A68-3AF2-44CD704C27D6}"/>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87124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93D7E-9F76-4171-A59C-7471B982898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5C7E09E7-D54C-B05D-5EF2-A023848678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7AD06B-A704-B23B-2F20-0EF8BE8CF61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6C427DF-0750-76A4-2125-E3577A617CF9}"/>
              </a:ext>
            </a:extLst>
          </p:cNvPr>
          <p:cNvSpPr>
            <a:spLocks noGrp="1"/>
          </p:cNvSpPr>
          <p:nvPr>
            <p:ph type="dt" sz="half" idx="10"/>
          </p:nvPr>
        </p:nvSpPr>
        <p:spPr/>
        <p:txBody>
          <a:bodyPr/>
          <a:lstStyle/>
          <a:p>
            <a:fld id="{97AC77CC-E5DC-4EB9-A06E-1F94C2DAF73A}" type="datetimeFigureOut">
              <a:rPr lang="en-GB" smtClean="0"/>
              <a:t>09/04/2026</a:t>
            </a:fld>
            <a:endParaRPr lang="en-GB"/>
          </a:p>
        </p:txBody>
      </p:sp>
      <p:sp>
        <p:nvSpPr>
          <p:cNvPr id="6" name="Footer Placeholder 5">
            <a:extLst>
              <a:ext uri="{FF2B5EF4-FFF2-40B4-BE49-F238E27FC236}">
                <a16:creationId xmlns:a16="http://schemas.microsoft.com/office/drawing/2014/main" id="{D0BFE9BC-610B-DB25-E204-507B1F0A929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9D4687-4C82-9062-2F32-57D4B4B204B0}"/>
              </a:ext>
            </a:extLst>
          </p:cNvPr>
          <p:cNvSpPr>
            <a:spLocks noGrp="1"/>
          </p:cNvSpPr>
          <p:nvPr>
            <p:ph type="sldNum" sz="quarter" idx="12"/>
          </p:nvPr>
        </p:nvSpPr>
        <p:spPr/>
        <p:txBody>
          <a:bodyPr/>
          <a:lstStyle/>
          <a:p>
            <a:fld id="{D8651114-D0FD-431C-8910-886B8691E70F}" type="slidenum">
              <a:rPr lang="en-GB" smtClean="0"/>
              <a:t>‹#›</a:t>
            </a:fld>
            <a:endParaRPr lang="en-GB"/>
          </a:p>
        </p:txBody>
      </p:sp>
    </p:spTree>
    <p:extLst>
      <p:ext uri="{BB962C8B-B14F-4D97-AF65-F5344CB8AC3E}">
        <p14:creationId xmlns:p14="http://schemas.microsoft.com/office/powerpoint/2010/main" val="168791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80E3EA-BCF5-3CDD-CEAE-1A41B2A681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05BF874-5473-7524-0E20-748581B8FC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7BCB526-9408-8437-446C-55B85FC7D8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7AC77CC-E5DC-4EB9-A06E-1F94C2DAF73A}" type="datetimeFigureOut">
              <a:rPr lang="en-GB" smtClean="0"/>
              <a:t>09/04/2026</a:t>
            </a:fld>
            <a:endParaRPr lang="en-GB"/>
          </a:p>
        </p:txBody>
      </p:sp>
      <p:sp>
        <p:nvSpPr>
          <p:cNvPr id="5" name="Footer Placeholder 4">
            <a:extLst>
              <a:ext uri="{FF2B5EF4-FFF2-40B4-BE49-F238E27FC236}">
                <a16:creationId xmlns:a16="http://schemas.microsoft.com/office/drawing/2014/main" id="{25707DB1-17F7-DB7A-A425-DDD5CC4766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A2F05B7-E83F-467E-BDE3-D2D804E1FF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651114-D0FD-431C-8910-886B8691E70F}" type="slidenum">
              <a:rPr lang="en-GB" smtClean="0"/>
              <a:t>‹#›</a:t>
            </a:fld>
            <a:endParaRPr lang="en-GB"/>
          </a:p>
        </p:txBody>
      </p:sp>
    </p:spTree>
    <p:extLst>
      <p:ext uri="{BB962C8B-B14F-4D97-AF65-F5344CB8AC3E}">
        <p14:creationId xmlns:p14="http://schemas.microsoft.com/office/powerpoint/2010/main" val="16163881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hyperlink" Target="http://www.shawfinancialplanning.co.uk/" TargetMode="External"/><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52B48717-C448-86FD-4EF9-FA9960AD483F}"/>
              </a:ext>
            </a:extLst>
          </p:cNvPr>
          <p:cNvSpPr/>
          <p:nvPr/>
        </p:nvSpPr>
        <p:spPr>
          <a:xfrm>
            <a:off x="0" y="0"/>
            <a:ext cx="12192000" cy="6858000"/>
          </a:xfrm>
          <a:prstGeom prst="rect">
            <a:avLst/>
          </a:prstGeom>
          <a:solidFill>
            <a:srgbClr val="00235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itle 1">
            <a:extLst>
              <a:ext uri="{FF2B5EF4-FFF2-40B4-BE49-F238E27FC236}">
                <a16:creationId xmlns:a16="http://schemas.microsoft.com/office/drawing/2014/main" id="{370B3C1B-C3A6-7117-5943-5DE959605DB0}"/>
              </a:ext>
            </a:extLst>
          </p:cNvPr>
          <p:cNvSpPr txBox="1">
            <a:spLocks/>
          </p:cNvSpPr>
          <p:nvPr/>
        </p:nvSpPr>
        <p:spPr>
          <a:xfrm>
            <a:off x="0" y="1281938"/>
            <a:ext cx="1219200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4400" dirty="0">
                <a:solidFill>
                  <a:schemeClr val="bg1"/>
                </a:solidFill>
                <a:latin typeface="Altivo Medium" panose="020B0000000000000000" pitchFamily="34" charset="0"/>
              </a:rPr>
              <a:t>An Introduction to</a:t>
            </a:r>
          </a:p>
        </p:txBody>
      </p:sp>
      <p:pic>
        <p:nvPicPr>
          <p:cNvPr id="9" name="Picture 8" descr="A logo with white text&#10;&#10;AI-generated content may be incorrect.">
            <a:extLst>
              <a:ext uri="{FF2B5EF4-FFF2-40B4-BE49-F238E27FC236}">
                <a16:creationId xmlns:a16="http://schemas.microsoft.com/office/drawing/2014/main" id="{BE0EE24C-8A87-0BE3-ABDD-AE513A3C9594}"/>
              </a:ext>
            </a:extLst>
          </p:cNvPr>
          <p:cNvPicPr>
            <a:picLocks noChangeAspect="1"/>
          </p:cNvPicPr>
          <p:nvPr/>
        </p:nvPicPr>
        <p:blipFill>
          <a:blip r:embed="rId3">
            <a:extLst>
              <a:ext uri="{28A0092B-C50C-407E-A947-70E740481C1C}">
                <a14:useLocalDpi xmlns:a14="http://schemas.microsoft.com/office/drawing/2010/main" val="0"/>
              </a:ext>
            </a:extLst>
          </a:blip>
          <a:srcRect l="5550" t="30133" r="3400" b="29067"/>
          <a:stretch>
            <a:fillRect/>
          </a:stretch>
        </p:blipFill>
        <p:spPr>
          <a:xfrm>
            <a:off x="1501140" y="2607501"/>
            <a:ext cx="9189720" cy="2316354"/>
          </a:xfrm>
          <a:prstGeom prst="rect">
            <a:avLst/>
          </a:prstGeom>
        </p:spPr>
      </p:pic>
      <p:sp>
        <p:nvSpPr>
          <p:cNvPr id="2" name="TextBox 1">
            <a:extLst>
              <a:ext uri="{FF2B5EF4-FFF2-40B4-BE49-F238E27FC236}">
                <a16:creationId xmlns:a16="http://schemas.microsoft.com/office/drawing/2014/main" id="{F1033DE0-CC19-5759-FAD4-B0491F402814}"/>
              </a:ext>
            </a:extLst>
          </p:cNvPr>
          <p:cNvSpPr txBox="1"/>
          <p:nvPr/>
        </p:nvSpPr>
        <p:spPr>
          <a:xfrm>
            <a:off x="80186" y="6190619"/>
            <a:ext cx="12013339" cy="553998"/>
          </a:xfrm>
          <a:prstGeom prst="rect">
            <a:avLst/>
          </a:prstGeom>
          <a:noFill/>
        </p:spPr>
        <p:txBody>
          <a:bodyPr wrap="square">
            <a:spAutoFit/>
          </a:bodyPr>
          <a:lstStyle/>
          <a:p>
            <a:pPr>
              <a:buNone/>
            </a:pPr>
            <a:r>
              <a:rPr lang="en-GB" sz="1000" dirty="0">
                <a:solidFill>
                  <a:schemeClr val="bg1"/>
                </a:solidFill>
                <a:latin typeface="Poppins" panose="00000500000000000000" pitchFamily="2" charset="0"/>
                <a:cs typeface="Poppins" panose="00000500000000000000" pitchFamily="2" charset="0"/>
              </a:rPr>
              <a:t>Shaw Financial Planning is an Appointed Representative of and represents only St. James's Place Wealth Management Plc (which is authorised and regulated by the Financial Conduct Authority) for the purpose of advising solely on the Group's wealth management products and services, more details of which are set out on the Group's website at www.sjp.co.uk/products. The `St. James's Place Partnership' and titles `Partner' and ‘Partner Practice' are marketing terms used to describe St. James's Place representatives.</a:t>
            </a:r>
          </a:p>
        </p:txBody>
      </p:sp>
    </p:spTree>
    <p:extLst>
      <p:ext uri="{BB962C8B-B14F-4D97-AF65-F5344CB8AC3E}">
        <p14:creationId xmlns:p14="http://schemas.microsoft.com/office/powerpoint/2010/main" val="10918192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711EC-74E6-F31F-3AF9-139A3216CEA6}"/>
            </a:ext>
          </a:extLst>
        </p:cNvPr>
        <p:cNvGrpSpPr/>
        <p:nvPr/>
      </p:nvGrpSpPr>
      <p:grpSpPr>
        <a:xfrm>
          <a:off x="0" y="0"/>
          <a:ext cx="0" cy="0"/>
          <a:chOff x="0" y="0"/>
          <a:chExt cx="0" cy="0"/>
        </a:xfrm>
      </p:grpSpPr>
      <p:pic>
        <p:nvPicPr>
          <p:cNvPr id="5" name="Picture 4" descr="A blue background with white and blue lines&#10;&#10;AI-generated content may be incorrect.">
            <a:extLst>
              <a:ext uri="{FF2B5EF4-FFF2-40B4-BE49-F238E27FC236}">
                <a16:creationId xmlns:a16="http://schemas.microsoft.com/office/drawing/2014/main" id="{2C19EBFD-B783-C6CE-AD04-150068FFDD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07F2E98-D158-00D9-444B-284F85EA6985}"/>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dirty="0">
                <a:solidFill>
                  <a:schemeClr val="bg1"/>
                </a:solidFill>
                <a:latin typeface="Altivo Medium" panose="020B0000000000000000" pitchFamily="34" charset="0"/>
              </a:rPr>
              <a:t>Who I am</a:t>
            </a:r>
          </a:p>
        </p:txBody>
      </p:sp>
      <p:sp>
        <p:nvSpPr>
          <p:cNvPr id="3" name="Content Placeholder 2">
            <a:extLst>
              <a:ext uri="{FF2B5EF4-FFF2-40B4-BE49-F238E27FC236}">
                <a16:creationId xmlns:a16="http://schemas.microsoft.com/office/drawing/2014/main" id="{0414C8B4-CCD5-0C67-77CA-4E85E717D79E}"/>
              </a:ext>
            </a:extLst>
          </p:cNvPr>
          <p:cNvSpPr txBox="1">
            <a:spLocks/>
          </p:cNvSpPr>
          <p:nvPr/>
        </p:nvSpPr>
        <p:spPr>
          <a:xfrm>
            <a:off x="838200" y="1688465"/>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Arial" panose="020B0604020202020204" pitchFamily="34" charset="0"/>
              <a:buChar char="•"/>
            </a:pPr>
            <a:r>
              <a:rPr lang="en-GB" sz="2800" dirty="0">
                <a:solidFill>
                  <a:schemeClr val="bg1"/>
                </a:solidFill>
                <a:latin typeface="Altivo Regular" panose="020B0000000000000000" pitchFamily="34" charset="0"/>
              </a:rPr>
              <a:t>Appointed representative of St. James’s Place.</a:t>
            </a:r>
          </a:p>
          <a:p>
            <a:pPr marL="457200" indent="-457200" algn="l">
              <a:buFont typeface="Arial" panose="020B0604020202020204" pitchFamily="34" charset="0"/>
              <a:buChar char="•"/>
            </a:pPr>
            <a:r>
              <a:rPr lang="en-GB" sz="2800" dirty="0">
                <a:solidFill>
                  <a:schemeClr val="bg1"/>
                </a:solidFill>
                <a:latin typeface="Altivo Regular" panose="020B0000000000000000" pitchFamily="34" charset="0"/>
              </a:rPr>
              <a:t>Over 20 years’ experience in Financial Services.</a:t>
            </a:r>
          </a:p>
          <a:p>
            <a:pPr marL="457200" indent="-457200" algn="l">
              <a:buFont typeface="Arial" panose="020B0604020202020204" pitchFamily="34" charset="0"/>
              <a:buChar char="•"/>
            </a:pPr>
            <a:r>
              <a:rPr lang="en-GB" sz="2800" dirty="0">
                <a:solidFill>
                  <a:schemeClr val="bg1"/>
                </a:solidFill>
                <a:latin typeface="Altivo Regular" panose="020B0000000000000000" pitchFamily="34" charset="0"/>
              </a:rPr>
              <a:t>Chartered Financial Planner and Investment expert.</a:t>
            </a:r>
          </a:p>
          <a:p>
            <a:pPr marL="457200" indent="-457200" algn="l">
              <a:buFont typeface="Arial" panose="020B0604020202020204" pitchFamily="34" charset="0"/>
              <a:buChar char="•"/>
            </a:pPr>
            <a:r>
              <a:rPr lang="en-GB" sz="2800" dirty="0">
                <a:solidFill>
                  <a:schemeClr val="bg1"/>
                </a:solidFill>
                <a:latin typeface="Altivo Regular" panose="020B0000000000000000" pitchFamily="34" charset="0"/>
              </a:rPr>
              <a:t>Vision: To empower people to achieve clarity, confidence and control over their financial future.</a:t>
            </a:r>
          </a:p>
        </p:txBody>
      </p:sp>
      <p:pic>
        <p:nvPicPr>
          <p:cNvPr id="9" name="Picture 8" descr="A gold logo with a sword and unicorns&#10;&#10;AI-generated content may be incorrect.">
            <a:extLst>
              <a:ext uri="{FF2B5EF4-FFF2-40B4-BE49-F238E27FC236}">
                <a16:creationId xmlns:a16="http://schemas.microsoft.com/office/drawing/2014/main" id="{20BCE12C-1488-CD11-C5E1-A9B5D716689C}"/>
              </a:ext>
            </a:extLst>
          </p:cNvPr>
          <p:cNvPicPr>
            <a:picLocks noChangeAspect="1"/>
          </p:cNvPicPr>
          <p:nvPr/>
        </p:nvPicPr>
        <p:blipFill>
          <a:blip r:embed="rId3">
            <a:extLst>
              <a:ext uri="{28A0092B-C50C-407E-A947-70E740481C1C}">
                <a14:useLocalDpi xmlns:a14="http://schemas.microsoft.com/office/drawing/2010/main" val="0"/>
              </a:ext>
            </a:extLst>
          </a:blip>
          <a:srcRect l="34911" t="7618" r="35803" b="6667"/>
          <a:stretch>
            <a:fillRect/>
          </a:stretch>
        </p:blipFill>
        <p:spPr>
          <a:xfrm>
            <a:off x="2359152" y="4425092"/>
            <a:ext cx="1264048" cy="2081055"/>
          </a:xfrm>
          <a:prstGeom prst="rect">
            <a:avLst/>
          </a:prstGeom>
        </p:spPr>
      </p:pic>
      <p:pic>
        <p:nvPicPr>
          <p:cNvPr id="13" name="Picture 12" descr="A black and white logo&#10;&#10;AI-generated content may be incorrect.">
            <a:extLst>
              <a:ext uri="{FF2B5EF4-FFF2-40B4-BE49-F238E27FC236}">
                <a16:creationId xmlns:a16="http://schemas.microsoft.com/office/drawing/2014/main" id="{86A3F771-6BFB-0E51-B1C1-9EB201D7C243}"/>
              </a:ext>
            </a:extLst>
          </p:cNvPr>
          <p:cNvPicPr>
            <a:picLocks noChangeAspect="1"/>
          </p:cNvPicPr>
          <p:nvPr/>
        </p:nvPicPr>
        <p:blipFill>
          <a:blip r:embed="rId4">
            <a:extLst>
              <a:ext uri="{28A0092B-C50C-407E-A947-70E740481C1C}">
                <a14:useLocalDpi xmlns:a14="http://schemas.microsoft.com/office/drawing/2010/main" val="0"/>
              </a:ext>
            </a:extLst>
          </a:blip>
          <a:srcRect l="18661" t="8254" r="20357" b="19524"/>
          <a:stretch>
            <a:fillRect/>
          </a:stretch>
        </p:blipFill>
        <p:spPr>
          <a:xfrm>
            <a:off x="4507304" y="4572000"/>
            <a:ext cx="2476450" cy="1649758"/>
          </a:xfrm>
          <a:prstGeom prst="rect">
            <a:avLst/>
          </a:prstGeom>
        </p:spPr>
      </p:pic>
    </p:spTree>
    <p:extLst>
      <p:ext uri="{BB962C8B-B14F-4D97-AF65-F5344CB8AC3E}">
        <p14:creationId xmlns:p14="http://schemas.microsoft.com/office/powerpoint/2010/main" val="1487107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18291F-BBA2-418C-76C9-F811695039EE}"/>
            </a:ext>
          </a:extLst>
        </p:cNvPr>
        <p:cNvGrpSpPr/>
        <p:nvPr/>
      </p:nvGrpSpPr>
      <p:grpSpPr>
        <a:xfrm>
          <a:off x="0" y="0"/>
          <a:ext cx="0" cy="0"/>
          <a:chOff x="0" y="0"/>
          <a:chExt cx="0" cy="0"/>
        </a:xfrm>
      </p:grpSpPr>
      <p:pic>
        <p:nvPicPr>
          <p:cNvPr id="5" name="Picture 4" descr="A blue background with white and blue lines&#10;&#10;AI-generated content may be incorrect.">
            <a:extLst>
              <a:ext uri="{FF2B5EF4-FFF2-40B4-BE49-F238E27FC236}">
                <a16:creationId xmlns:a16="http://schemas.microsoft.com/office/drawing/2014/main" id="{DFDD4BC7-01C5-1937-6B43-D5C4E61F9B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6328A23-CA60-182D-2BFD-83094FA1EAA7}"/>
              </a:ext>
            </a:extLst>
          </p:cNvPr>
          <p:cNvSpPr txBox="1">
            <a:spLocks/>
          </p:cNvSpPr>
          <p:nvPr/>
        </p:nvSpPr>
        <p:spPr>
          <a:xfrm>
            <a:off x="838200" y="365125"/>
            <a:ext cx="11030712"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3500" dirty="0">
                <a:solidFill>
                  <a:schemeClr val="bg1"/>
                </a:solidFill>
                <a:latin typeface="Altivo Medium" panose="020B0000000000000000" pitchFamily="34" charset="0"/>
              </a:rPr>
              <a:t>Free Financial Wellbeing Workshops for your Team</a:t>
            </a:r>
          </a:p>
        </p:txBody>
      </p:sp>
      <p:sp>
        <p:nvSpPr>
          <p:cNvPr id="3" name="Content Placeholder 2">
            <a:extLst>
              <a:ext uri="{FF2B5EF4-FFF2-40B4-BE49-F238E27FC236}">
                <a16:creationId xmlns:a16="http://schemas.microsoft.com/office/drawing/2014/main" id="{629ADD7C-C49C-EB70-39AF-98D59585ACFF}"/>
              </a:ext>
            </a:extLst>
          </p:cNvPr>
          <p:cNvSpPr txBox="1">
            <a:spLocks/>
          </p:cNvSpPr>
          <p:nvPr/>
        </p:nvSpPr>
        <p:spPr>
          <a:xfrm>
            <a:off x="838200" y="1523873"/>
            <a:ext cx="10515600" cy="4351338"/>
          </a:xfrm>
          <a:prstGeom prst="rect">
            <a:avLst/>
          </a:prstGeom>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lnSpc>
                <a:spcPct val="120000"/>
              </a:lnSpc>
              <a:spcBef>
                <a:spcPts val="0"/>
              </a:spcBef>
              <a:buFont typeface="Arial" panose="020B0604020202020204" pitchFamily="34" charset="0"/>
              <a:buChar char="•"/>
            </a:pPr>
            <a:r>
              <a:rPr lang="en-GB" sz="2200" dirty="0">
                <a:solidFill>
                  <a:schemeClr val="bg1"/>
                </a:solidFill>
                <a:latin typeface="Altivo Regular" panose="020B0000000000000000" pitchFamily="34" charset="0"/>
              </a:rPr>
              <a:t>Help your people gain clarity, confidence and control of their finances.</a:t>
            </a:r>
          </a:p>
          <a:p>
            <a:pPr marL="457200" indent="-457200" algn="l">
              <a:lnSpc>
                <a:spcPct val="120000"/>
              </a:lnSpc>
              <a:spcBef>
                <a:spcPts val="0"/>
              </a:spcBef>
              <a:buFont typeface="Arial" panose="020B0604020202020204" pitchFamily="34" charset="0"/>
              <a:buChar char="•"/>
            </a:pPr>
            <a:r>
              <a:rPr lang="en-GB" sz="2200" dirty="0">
                <a:solidFill>
                  <a:schemeClr val="bg1"/>
                </a:solidFill>
                <a:latin typeface="Altivo Regular" panose="020B0000000000000000" pitchFamily="34" charset="0"/>
              </a:rPr>
              <a:t>I offer a free financial wellbeing workshop designed to give employees practical insights and guidance on managing their money and planning for their future.</a:t>
            </a:r>
          </a:p>
          <a:p>
            <a:pPr marL="457200" indent="-457200" algn="l">
              <a:lnSpc>
                <a:spcPct val="120000"/>
              </a:lnSpc>
              <a:spcBef>
                <a:spcPts val="0"/>
              </a:spcBef>
              <a:buFont typeface="Arial" panose="020B0604020202020204" pitchFamily="34" charset="0"/>
              <a:buChar char="•"/>
            </a:pPr>
            <a:r>
              <a:rPr lang="en-GB" sz="2200" dirty="0">
                <a:solidFill>
                  <a:schemeClr val="bg1"/>
                </a:solidFill>
                <a:latin typeface="Altivo Regular" panose="020B0000000000000000" pitchFamily="34" charset="0"/>
              </a:rPr>
              <a:t>Why? Because money worries are common. 30% of adults say they lose sleep worrying about money. And 1 in 4 say it affects how they perform at work.</a:t>
            </a:r>
          </a:p>
          <a:p>
            <a:pPr marL="457200" indent="-457200" algn="l">
              <a:lnSpc>
                <a:spcPct val="120000"/>
              </a:lnSpc>
              <a:spcBef>
                <a:spcPts val="0"/>
              </a:spcBef>
              <a:buFont typeface="Arial" panose="020B0604020202020204" pitchFamily="34" charset="0"/>
              <a:buChar char="•"/>
            </a:pPr>
            <a:r>
              <a:rPr lang="en-GB" sz="2200" dirty="0">
                <a:solidFill>
                  <a:schemeClr val="bg1"/>
                </a:solidFill>
                <a:latin typeface="Altivo Regular" panose="020B0000000000000000" pitchFamily="34" charset="0"/>
              </a:rPr>
              <a:t>This workshop is a simple, high impact approach to supporting your team and will be tailored to your employees.</a:t>
            </a:r>
          </a:p>
          <a:p>
            <a:pPr marL="457200" indent="-457200" algn="l">
              <a:lnSpc>
                <a:spcPct val="120000"/>
              </a:lnSpc>
              <a:spcBef>
                <a:spcPts val="0"/>
              </a:spcBef>
              <a:buFont typeface="Arial" panose="020B0604020202020204" pitchFamily="34" charset="0"/>
              <a:buChar char="•"/>
            </a:pPr>
            <a:r>
              <a:rPr lang="en-GB" sz="2200" dirty="0">
                <a:solidFill>
                  <a:schemeClr val="bg1"/>
                </a:solidFill>
                <a:latin typeface="Altivo Regular" panose="020B0000000000000000" pitchFamily="34" charset="0"/>
              </a:rPr>
              <a:t>The workshop covers:</a:t>
            </a:r>
          </a:p>
          <a:p>
            <a:pPr marL="1257300" lvl="2" indent="-342900" algn="l">
              <a:lnSpc>
                <a:spcPct val="120000"/>
              </a:lnSpc>
              <a:spcBef>
                <a:spcPts val="0"/>
              </a:spcBef>
              <a:buFont typeface="+mj-lt"/>
              <a:buAutoNum type="arabicPeriod"/>
            </a:pPr>
            <a:r>
              <a:rPr lang="en-GB" sz="1600" dirty="0">
                <a:solidFill>
                  <a:schemeClr val="bg1"/>
                </a:solidFill>
                <a:latin typeface="Altivo Regular" panose="020B0000000000000000" pitchFamily="34" charset="0"/>
              </a:rPr>
              <a:t>An introduction to financial planning and the importance of mindset</a:t>
            </a:r>
          </a:p>
          <a:p>
            <a:pPr marL="1257300" lvl="2" indent="-342900" algn="l">
              <a:lnSpc>
                <a:spcPct val="120000"/>
              </a:lnSpc>
              <a:spcBef>
                <a:spcPts val="0"/>
              </a:spcBef>
              <a:buFont typeface="+mj-lt"/>
              <a:buAutoNum type="arabicPeriod"/>
            </a:pPr>
            <a:r>
              <a:rPr lang="en-GB" sz="1600" dirty="0">
                <a:solidFill>
                  <a:schemeClr val="bg1"/>
                </a:solidFill>
                <a:latin typeface="Altivo Regular" panose="020B0000000000000000" pitchFamily="34" charset="0"/>
              </a:rPr>
              <a:t>Protecting your loved ones</a:t>
            </a:r>
          </a:p>
          <a:p>
            <a:pPr marL="1257300" lvl="2" indent="-342900" algn="l">
              <a:lnSpc>
                <a:spcPct val="120000"/>
              </a:lnSpc>
              <a:spcBef>
                <a:spcPts val="0"/>
              </a:spcBef>
              <a:buFont typeface="+mj-lt"/>
              <a:buAutoNum type="arabicPeriod"/>
            </a:pPr>
            <a:r>
              <a:rPr lang="en-GB" sz="1600" dirty="0">
                <a:solidFill>
                  <a:schemeClr val="bg1"/>
                </a:solidFill>
                <a:latin typeface="Altivo Regular" panose="020B0000000000000000" pitchFamily="34" charset="0"/>
              </a:rPr>
              <a:t>Investing and tax-efficient savings</a:t>
            </a:r>
          </a:p>
          <a:p>
            <a:pPr marL="1257300" lvl="2" indent="-342900" algn="l">
              <a:lnSpc>
                <a:spcPct val="120000"/>
              </a:lnSpc>
              <a:spcBef>
                <a:spcPts val="0"/>
              </a:spcBef>
              <a:buFont typeface="+mj-lt"/>
              <a:buAutoNum type="arabicPeriod"/>
            </a:pPr>
            <a:r>
              <a:rPr lang="en-GB" sz="1600" dirty="0">
                <a:solidFill>
                  <a:schemeClr val="bg1"/>
                </a:solidFill>
                <a:latin typeface="Altivo Regular" panose="020B0000000000000000" pitchFamily="34" charset="0"/>
              </a:rPr>
              <a:t>Pensions and retirement planning</a:t>
            </a:r>
          </a:p>
          <a:p>
            <a:pPr marL="1257300" lvl="2" indent="-342900" algn="l">
              <a:lnSpc>
                <a:spcPct val="120000"/>
              </a:lnSpc>
              <a:spcBef>
                <a:spcPts val="0"/>
              </a:spcBef>
              <a:buFont typeface="+mj-lt"/>
              <a:buAutoNum type="arabicPeriod"/>
            </a:pPr>
            <a:r>
              <a:rPr lang="en-GB" sz="1600" dirty="0">
                <a:solidFill>
                  <a:schemeClr val="bg1"/>
                </a:solidFill>
                <a:latin typeface="Altivo Regular" panose="020B0000000000000000" pitchFamily="34" charset="0"/>
              </a:rPr>
              <a:t>Estate planning </a:t>
            </a:r>
          </a:p>
          <a:p>
            <a:pPr marL="1257300" lvl="2" indent="-342900" algn="l">
              <a:lnSpc>
                <a:spcPct val="120000"/>
              </a:lnSpc>
              <a:spcBef>
                <a:spcPts val="0"/>
              </a:spcBef>
              <a:buFont typeface="+mj-lt"/>
              <a:buAutoNum type="arabicPeriod"/>
            </a:pPr>
            <a:r>
              <a:rPr lang="en-GB" sz="1600" dirty="0">
                <a:solidFill>
                  <a:schemeClr val="bg1"/>
                </a:solidFill>
                <a:latin typeface="Altivo Regular" panose="020B0000000000000000" pitchFamily="34" charset="0"/>
              </a:rPr>
              <a:t>Why financial advice is important… and for everyone!</a:t>
            </a:r>
            <a:endParaRPr lang="en-GB" sz="2200" dirty="0">
              <a:solidFill>
                <a:schemeClr val="bg1"/>
              </a:solidFill>
              <a:latin typeface="Altivo Regular" panose="020B0000000000000000" pitchFamily="34" charset="0"/>
            </a:endParaRPr>
          </a:p>
          <a:p>
            <a:pPr marL="457200" indent="-457200" algn="l">
              <a:lnSpc>
                <a:spcPct val="120000"/>
              </a:lnSpc>
              <a:spcBef>
                <a:spcPts val="0"/>
              </a:spcBef>
              <a:buFont typeface="Arial" panose="020B0604020202020204" pitchFamily="34" charset="0"/>
              <a:buChar char="•"/>
            </a:pPr>
            <a:r>
              <a:rPr lang="en-GB" sz="2200" dirty="0">
                <a:solidFill>
                  <a:schemeClr val="bg1"/>
                </a:solidFill>
                <a:latin typeface="Altivo Regular" panose="020B0000000000000000" pitchFamily="34" charset="0"/>
              </a:rPr>
              <a:t>Following the workshop, your employees can book confidential 121 meetings with me, at a time that suits them, to talk about their personal situation.</a:t>
            </a:r>
          </a:p>
          <a:p>
            <a:pPr marL="914400" lvl="1" indent="-457200" algn="l">
              <a:lnSpc>
                <a:spcPct val="120000"/>
              </a:lnSpc>
              <a:spcBef>
                <a:spcPts val="0"/>
              </a:spcBef>
              <a:buFont typeface="Arial" panose="020B0604020202020204" pitchFamily="34" charset="0"/>
              <a:buChar char="•"/>
            </a:pPr>
            <a:endParaRPr lang="en-GB" dirty="0">
              <a:solidFill>
                <a:schemeClr val="bg1"/>
              </a:solidFill>
              <a:latin typeface="Altivo Regular" panose="020B0000000000000000" pitchFamily="34" charset="0"/>
            </a:endParaRPr>
          </a:p>
          <a:p>
            <a:pPr marL="457200" indent="-457200" algn="l">
              <a:lnSpc>
                <a:spcPct val="120000"/>
              </a:lnSpc>
              <a:spcBef>
                <a:spcPts val="0"/>
              </a:spcBef>
              <a:buFont typeface="Arial" panose="020B0604020202020204" pitchFamily="34" charset="0"/>
              <a:buChar char="•"/>
            </a:pPr>
            <a:endParaRPr lang="en-GB" sz="2800" dirty="0">
              <a:solidFill>
                <a:schemeClr val="bg1"/>
              </a:solidFill>
              <a:latin typeface="Altivo Regular" panose="020B0000000000000000" pitchFamily="34" charset="0"/>
            </a:endParaRPr>
          </a:p>
          <a:p>
            <a:pPr algn="l">
              <a:lnSpc>
                <a:spcPct val="120000"/>
              </a:lnSpc>
              <a:spcBef>
                <a:spcPts val="0"/>
              </a:spcBef>
            </a:pPr>
            <a:endParaRPr lang="en-GB" sz="2800" dirty="0">
              <a:solidFill>
                <a:schemeClr val="bg1"/>
              </a:solidFill>
              <a:latin typeface="Altivo Regular" panose="020B0000000000000000" pitchFamily="34" charset="0"/>
            </a:endParaRPr>
          </a:p>
        </p:txBody>
      </p:sp>
      <p:sp>
        <p:nvSpPr>
          <p:cNvPr id="4" name="Rectangle 1">
            <a:extLst>
              <a:ext uri="{FF2B5EF4-FFF2-40B4-BE49-F238E27FC236}">
                <a16:creationId xmlns:a16="http://schemas.microsoft.com/office/drawing/2014/main" id="{C76AA438-ACBD-505F-75D3-80D697CD2CF0}"/>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4268170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DB55CF-BD57-5801-FB7C-6A7E8D1A1A04}"/>
            </a:ext>
          </a:extLst>
        </p:cNvPr>
        <p:cNvGrpSpPr/>
        <p:nvPr/>
      </p:nvGrpSpPr>
      <p:grpSpPr>
        <a:xfrm>
          <a:off x="0" y="0"/>
          <a:ext cx="0" cy="0"/>
          <a:chOff x="0" y="0"/>
          <a:chExt cx="0" cy="0"/>
        </a:xfrm>
      </p:grpSpPr>
      <p:pic>
        <p:nvPicPr>
          <p:cNvPr id="5" name="Picture 4" descr="A blue background with white and blue lines&#10;&#10;AI-generated content may be incorrect.">
            <a:extLst>
              <a:ext uri="{FF2B5EF4-FFF2-40B4-BE49-F238E27FC236}">
                <a16:creationId xmlns:a16="http://schemas.microsoft.com/office/drawing/2014/main" id="{A3D95CDF-707D-44F3-29EB-398051D348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90B3E37-2DE2-42AA-F9F0-FFE4B7966E3D}"/>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dirty="0">
                <a:solidFill>
                  <a:schemeClr val="bg1"/>
                </a:solidFill>
                <a:latin typeface="Altivo Medium" panose="020B0000000000000000" pitchFamily="34" charset="0"/>
              </a:rPr>
              <a:t>How I support businesses</a:t>
            </a:r>
          </a:p>
        </p:txBody>
      </p:sp>
      <p:sp>
        <p:nvSpPr>
          <p:cNvPr id="3" name="Content Placeholder 2">
            <a:extLst>
              <a:ext uri="{FF2B5EF4-FFF2-40B4-BE49-F238E27FC236}">
                <a16:creationId xmlns:a16="http://schemas.microsoft.com/office/drawing/2014/main" id="{A2179486-97C9-219D-3160-A0EFCF6F8EBE}"/>
              </a:ext>
            </a:extLst>
          </p:cNvPr>
          <p:cNvSpPr txBox="1">
            <a:spLocks/>
          </p:cNvSpPr>
          <p:nvPr/>
        </p:nvSpPr>
        <p:spPr>
          <a:xfrm>
            <a:off x="838200" y="1523873"/>
            <a:ext cx="10515600" cy="4351338"/>
          </a:xfrm>
          <a:prstGeom prst="rect">
            <a:avLst/>
          </a:prstGeom>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20000"/>
              </a:lnSpc>
              <a:spcBef>
                <a:spcPts val="0"/>
              </a:spcBef>
            </a:pPr>
            <a:r>
              <a:rPr lang="en-GB" sz="2900" b="1" u="sng" dirty="0">
                <a:solidFill>
                  <a:schemeClr val="bg1"/>
                </a:solidFill>
                <a:latin typeface="Altivo Regular" panose="020B0000000000000000" pitchFamily="34" charset="0"/>
              </a:rPr>
              <a:t>Financial Wellbeing in your business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Supporting your workplace benefits.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Free financial wellbeing sessions with your teams.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Collaborative approach that supports your current workplace benefits.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I will work from your offices and also offer confidential 121 surgeries with employees.</a:t>
            </a:r>
          </a:p>
          <a:p>
            <a:pPr marL="457200" indent="-457200" algn="l">
              <a:lnSpc>
                <a:spcPct val="120000"/>
              </a:lnSpc>
              <a:spcBef>
                <a:spcPts val="0"/>
              </a:spcBef>
              <a:buFont typeface="Arial" panose="020B0604020202020204" pitchFamily="34" charset="0"/>
              <a:buChar char="•"/>
            </a:pPr>
            <a:endParaRPr lang="en-GB" sz="2800" dirty="0">
              <a:solidFill>
                <a:schemeClr val="bg1"/>
              </a:solidFill>
              <a:latin typeface="Altivo Regular" panose="020B0000000000000000" pitchFamily="34" charset="0"/>
            </a:endParaRPr>
          </a:p>
          <a:p>
            <a:pPr algn="l">
              <a:lnSpc>
                <a:spcPct val="120000"/>
              </a:lnSpc>
              <a:spcBef>
                <a:spcPts val="0"/>
              </a:spcBef>
            </a:pPr>
            <a:r>
              <a:rPr lang="en-GB" sz="2800" b="1" u="sng" dirty="0">
                <a:solidFill>
                  <a:schemeClr val="bg1"/>
                </a:solidFill>
                <a:latin typeface="Altivo Regular" panose="020B0000000000000000" pitchFamily="34" charset="0"/>
              </a:rPr>
              <a:t>360 Financial Review for you and your employees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No obligation review of your financial circumstances.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We will discuss your goals and objectives for the future.</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Assess your current financial position.</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Create a financial plan that aligns with your goals.</a:t>
            </a:r>
          </a:p>
          <a:p>
            <a:pPr marL="457200" indent="-457200" algn="l">
              <a:lnSpc>
                <a:spcPct val="120000"/>
              </a:lnSpc>
              <a:spcBef>
                <a:spcPts val="0"/>
              </a:spcBef>
              <a:buFont typeface="Arial" panose="020B0604020202020204" pitchFamily="34" charset="0"/>
              <a:buChar char="•"/>
            </a:pPr>
            <a:r>
              <a:rPr lang="en-GB" sz="2800" dirty="0">
                <a:solidFill>
                  <a:schemeClr val="bg1"/>
                </a:solidFill>
                <a:latin typeface="Altivo Regular" panose="020B0000000000000000" pitchFamily="34" charset="0"/>
              </a:rPr>
              <a:t>Reduce the stress and give you confidence in the future.</a:t>
            </a:r>
          </a:p>
          <a:p>
            <a:pPr algn="l">
              <a:lnSpc>
                <a:spcPct val="120000"/>
              </a:lnSpc>
              <a:spcBef>
                <a:spcPts val="0"/>
              </a:spcBef>
            </a:pPr>
            <a:endParaRPr lang="en-GB" sz="2800" dirty="0">
              <a:solidFill>
                <a:schemeClr val="bg1"/>
              </a:solidFill>
              <a:latin typeface="Altivo Regular" panose="020B0000000000000000" pitchFamily="34" charset="0"/>
            </a:endParaRPr>
          </a:p>
        </p:txBody>
      </p:sp>
      <p:sp>
        <p:nvSpPr>
          <p:cNvPr id="4" name="Rectangle 1">
            <a:extLst>
              <a:ext uri="{FF2B5EF4-FFF2-40B4-BE49-F238E27FC236}">
                <a16:creationId xmlns:a16="http://schemas.microsoft.com/office/drawing/2014/main" id="{79913103-994D-F612-27AB-315A731C876C}"/>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689749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587F2-BD32-ED02-2E0F-375F3D47D13E}"/>
            </a:ext>
          </a:extLst>
        </p:cNvPr>
        <p:cNvGrpSpPr/>
        <p:nvPr/>
      </p:nvGrpSpPr>
      <p:grpSpPr>
        <a:xfrm>
          <a:off x="0" y="0"/>
          <a:ext cx="0" cy="0"/>
          <a:chOff x="0" y="0"/>
          <a:chExt cx="0" cy="0"/>
        </a:xfrm>
      </p:grpSpPr>
      <p:pic>
        <p:nvPicPr>
          <p:cNvPr id="5" name="Picture 4" descr="A blue background with white and blue lines&#10;&#10;AI-generated content may be incorrect.">
            <a:extLst>
              <a:ext uri="{FF2B5EF4-FFF2-40B4-BE49-F238E27FC236}">
                <a16:creationId xmlns:a16="http://schemas.microsoft.com/office/drawing/2014/main" id="{B92F3C38-F2C8-D823-B5E4-7BA0CF7F93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B5DF592-7C71-6E50-F66D-5C48E5527360}"/>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dirty="0">
                <a:solidFill>
                  <a:schemeClr val="bg1"/>
                </a:solidFill>
                <a:latin typeface="Altivo Medium" panose="020B0000000000000000" pitchFamily="34" charset="0"/>
              </a:rPr>
              <a:t>Your Financial Wellbeing</a:t>
            </a:r>
          </a:p>
        </p:txBody>
      </p:sp>
      <p:sp>
        <p:nvSpPr>
          <p:cNvPr id="4" name="Rectangle 1">
            <a:extLst>
              <a:ext uri="{FF2B5EF4-FFF2-40B4-BE49-F238E27FC236}">
                <a16:creationId xmlns:a16="http://schemas.microsoft.com/office/drawing/2014/main" id="{7861ECF6-6DF8-2F95-80C9-51CCA81F3E71}"/>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8" name="Picture 7" descr="A circular logo with arrows&#10;&#10;AI-generated content may be incorrect.">
            <a:extLst>
              <a:ext uri="{FF2B5EF4-FFF2-40B4-BE49-F238E27FC236}">
                <a16:creationId xmlns:a16="http://schemas.microsoft.com/office/drawing/2014/main" id="{D087445F-FCA8-73E2-822D-6AF51CBAF6E2}"/>
              </a:ext>
            </a:extLst>
          </p:cNvPr>
          <p:cNvPicPr>
            <a:picLocks noChangeAspect="1"/>
          </p:cNvPicPr>
          <p:nvPr/>
        </p:nvPicPr>
        <p:blipFill>
          <a:blip r:embed="rId3">
            <a:extLst>
              <a:ext uri="{28A0092B-C50C-407E-A947-70E740481C1C}">
                <a14:useLocalDpi xmlns:a14="http://schemas.microsoft.com/office/drawing/2010/main" val="0"/>
              </a:ext>
            </a:extLst>
          </a:blip>
          <a:srcRect l="33393" t="20317" r="33232" b="20000"/>
          <a:stretch>
            <a:fillRect/>
          </a:stretch>
        </p:blipFill>
        <p:spPr>
          <a:xfrm>
            <a:off x="4861560" y="1901207"/>
            <a:ext cx="2468880" cy="2483411"/>
          </a:xfrm>
          <a:prstGeom prst="rect">
            <a:avLst/>
          </a:prstGeom>
        </p:spPr>
      </p:pic>
      <p:pic>
        <p:nvPicPr>
          <p:cNvPr id="10" name="Picture 9" descr="A logo with white text&#10;&#10;AI-generated content may be incorrect.">
            <a:extLst>
              <a:ext uri="{FF2B5EF4-FFF2-40B4-BE49-F238E27FC236}">
                <a16:creationId xmlns:a16="http://schemas.microsoft.com/office/drawing/2014/main" id="{5FB8212D-B8B7-129A-111F-521813CCA85C}"/>
              </a:ext>
            </a:extLst>
          </p:cNvPr>
          <p:cNvPicPr>
            <a:picLocks noChangeAspect="1"/>
          </p:cNvPicPr>
          <p:nvPr/>
        </p:nvPicPr>
        <p:blipFill>
          <a:blip r:embed="rId4">
            <a:extLst>
              <a:ext uri="{28A0092B-C50C-407E-A947-70E740481C1C}">
                <a14:useLocalDpi xmlns:a14="http://schemas.microsoft.com/office/drawing/2010/main" val="0"/>
              </a:ext>
            </a:extLst>
          </a:blip>
          <a:srcRect l="5732" t="31894" r="74018" b="31894"/>
          <a:stretch>
            <a:fillRect/>
          </a:stretch>
        </p:blipFill>
        <p:spPr>
          <a:xfrm>
            <a:off x="5809073" y="2890139"/>
            <a:ext cx="573852" cy="577230"/>
          </a:xfrm>
          <a:prstGeom prst="rect">
            <a:avLst/>
          </a:prstGeom>
        </p:spPr>
      </p:pic>
      <p:sp>
        <p:nvSpPr>
          <p:cNvPr id="11" name="TextBox 10">
            <a:extLst>
              <a:ext uri="{FF2B5EF4-FFF2-40B4-BE49-F238E27FC236}">
                <a16:creationId xmlns:a16="http://schemas.microsoft.com/office/drawing/2014/main" id="{16400B73-67CA-6D8E-FFF9-E1000C25EDBF}"/>
              </a:ext>
            </a:extLst>
          </p:cNvPr>
          <p:cNvSpPr txBox="1"/>
          <p:nvPr/>
        </p:nvSpPr>
        <p:spPr>
          <a:xfrm>
            <a:off x="4666487" y="1489101"/>
            <a:ext cx="2859025" cy="461665"/>
          </a:xfrm>
          <a:prstGeom prst="rect">
            <a:avLst/>
          </a:prstGeom>
          <a:noFill/>
        </p:spPr>
        <p:txBody>
          <a:bodyPr wrap="square" rtlCol="0">
            <a:spAutoFit/>
          </a:bodyPr>
          <a:lstStyle/>
          <a:p>
            <a:pPr algn="ctr"/>
            <a:r>
              <a:rPr lang="en-GB" sz="2400" dirty="0">
                <a:solidFill>
                  <a:schemeClr val="bg1"/>
                </a:solidFill>
                <a:latin typeface="Altivo Medium" panose="020B0000000000000000" pitchFamily="34" charset="0"/>
              </a:rPr>
              <a:t>Emergency Fund</a:t>
            </a:r>
          </a:p>
        </p:txBody>
      </p:sp>
      <p:sp>
        <p:nvSpPr>
          <p:cNvPr id="12" name="TextBox 11">
            <a:extLst>
              <a:ext uri="{FF2B5EF4-FFF2-40B4-BE49-F238E27FC236}">
                <a16:creationId xmlns:a16="http://schemas.microsoft.com/office/drawing/2014/main" id="{3D199623-AD6E-FE63-740F-DD2A1CA57FA7}"/>
              </a:ext>
            </a:extLst>
          </p:cNvPr>
          <p:cNvSpPr txBox="1"/>
          <p:nvPr/>
        </p:nvSpPr>
        <p:spPr>
          <a:xfrm>
            <a:off x="6936812" y="2043870"/>
            <a:ext cx="2033452" cy="461665"/>
          </a:xfrm>
          <a:prstGeom prst="rect">
            <a:avLst/>
          </a:prstGeom>
          <a:noFill/>
        </p:spPr>
        <p:txBody>
          <a:bodyPr wrap="square" rtlCol="0">
            <a:spAutoFit/>
          </a:bodyPr>
          <a:lstStyle/>
          <a:p>
            <a:pPr algn="ctr"/>
            <a:r>
              <a:rPr lang="en-GB" sz="2400" dirty="0">
                <a:solidFill>
                  <a:schemeClr val="bg1"/>
                </a:solidFill>
                <a:latin typeface="Altivo Medium" panose="020B0000000000000000" pitchFamily="34" charset="0"/>
              </a:rPr>
              <a:t>Protection</a:t>
            </a:r>
          </a:p>
        </p:txBody>
      </p:sp>
      <p:sp>
        <p:nvSpPr>
          <p:cNvPr id="13" name="TextBox 12">
            <a:extLst>
              <a:ext uri="{FF2B5EF4-FFF2-40B4-BE49-F238E27FC236}">
                <a16:creationId xmlns:a16="http://schemas.microsoft.com/office/drawing/2014/main" id="{A4E8BFA0-38DE-1A7D-9F5E-20F664CB1A16}"/>
              </a:ext>
            </a:extLst>
          </p:cNvPr>
          <p:cNvSpPr txBox="1"/>
          <p:nvPr/>
        </p:nvSpPr>
        <p:spPr>
          <a:xfrm>
            <a:off x="7330440" y="3244767"/>
            <a:ext cx="2033452" cy="461665"/>
          </a:xfrm>
          <a:prstGeom prst="rect">
            <a:avLst/>
          </a:prstGeom>
          <a:noFill/>
        </p:spPr>
        <p:txBody>
          <a:bodyPr wrap="square" rtlCol="0">
            <a:spAutoFit/>
          </a:bodyPr>
          <a:lstStyle/>
          <a:p>
            <a:r>
              <a:rPr lang="en-GB" sz="2400" dirty="0">
                <a:solidFill>
                  <a:schemeClr val="bg1"/>
                </a:solidFill>
                <a:latin typeface="Altivo Medium" panose="020B0000000000000000" pitchFamily="34" charset="0"/>
              </a:rPr>
              <a:t>Savings</a:t>
            </a:r>
          </a:p>
        </p:txBody>
      </p:sp>
      <p:sp>
        <p:nvSpPr>
          <p:cNvPr id="14" name="TextBox 13">
            <a:extLst>
              <a:ext uri="{FF2B5EF4-FFF2-40B4-BE49-F238E27FC236}">
                <a16:creationId xmlns:a16="http://schemas.microsoft.com/office/drawing/2014/main" id="{7B79DBFD-396D-8B15-92FC-C39A6623F14F}"/>
              </a:ext>
            </a:extLst>
          </p:cNvPr>
          <p:cNvSpPr txBox="1"/>
          <p:nvPr/>
        </p:nvSpPr>
        <p:spPr>
          <a:xfrm>
            <a:off x="6194842" y="4320608"/>
            <a:ext cx="2033452" cy="461665"/>
          </a:xfrm>
          <a:prstGeom prst="rect">
            <a:avLst/>
          </a:prstGeom>
          <a:noFill/>
        </p:spPr>
        <p:txBody>
          <a:bodyPr wrap="square" rtlCol="0">
            <a:spAutoFit/>
          </a:bodyPr>
          <a:lstStyle/>
          <a:p>
            <a:r>
              <a:rPr lang="en-GB" sz="2400" dirty="0">
                <a:solidFill>
                  <a:schemeClr val="bg1"/>
                </a:solidFill>
                <a:latin typeface="Altivo Medium" panose="020B0000000000000000" pitchFamily="34" charset="0"/>
              </a:rPr>
              <a:t>Investments</a:t>
            </a:r>
          </a:p>
        </p:txBody>
      </p:sp>
      <p:sp>
        <p:nvSpPr>
          <p:cNvPr id="15" name="TextBox 14">
            <a:extLst>
              <a:ext uri="{FF2B5EF4-FFF2-40B4-BE49-F238E27FC236}">
                <a16:creationId xmlns:a16="http://schemas.microsoft.com/office/drawing/2014/main" id="{1A03A5B7-B58C-E849-E82B-6A79FE52992A}"/>
              </a:ext>
            </a:extLst>
          </p:cNvPr>
          <p:cNvSpPr txBox="1"/>
          <p:nvPr/>
        </p:nvSpPr>
        <p:spPr>
          <a:xfrm>
            <a:off x="4446595" y="4320609"/>
            <a:ext cx="2033452" cy="461665"/>
          </a:xfrm>
          <a:prstGeom prst="rect">
            <a:avLst/>
          </a:prstGeom>
          <a:noFill/>
        </p:spPr>
        <p:txBody>
          <a:bodyPr wrap="square" rtlCol="0">
            <a:spAutoFit/>
          </a:bodyPr>
          <a:lstStyle/>
          <a:p>
            <a:r>
              <a:rPr lang="en-GB" sz="2400" dirty="0">
                <a:solidFill>
                  <a:schemeClr val="bg1"/>
                </a:solidFill>
                <a:latin typeface="Altivo Medium" panose="020B0000000000000000" pitchFamily="34" charset="0"/>
              </a:rPr>
              <a:t>Pensions</a:t>
            </a:r>
          </a:p>
        </p:txBody>
      </p:sp>
      <p:sp>
        <p:nvSpPr>
          <p:cNvPr id="16" name="TextBox 15">
            <a:extLst>
              <a:ext uri="{FF2B5EF4-FFF2-40B4-BE49-F238E27FC236}">
                <a16:creationId xmlns:a16="http://schemas.microsoft.com/office/drawing/2014/main" id="{37FDEB85-96C5-D0A0-7208-2D2A64A84F59}"/>
              </a:ext>
            </a:extLst>
          </p:cNvPr>
          <p:cNvSpPr txBox="1"/>
          <p:nvPr/>
        </p:nvSpPr>
        <p:spPr>
          <a:xfrm>
            <a:off x="2943638" y="3244767"/>
            <a:ext cx="2688968" cy="830997"/>
          </a:xfrm>
          <a:prstGeom prst="rect">
            <a:avLst/>
          </a:prstGeom>
          <a:noFill/>
        </p:spPr>
        <p:txBody>
          <a:bodyPr wrap="square" rtlCol="0">
            <a:spAutoFit/>
          </a:bodyPr>
          <a:lstStyle/>
          <a:p>
            <a:pPr algn="ctr"/>
            <a:r>
              <a:rPr lang="en-GB" sz="2400" dirty="0">
                <a:solidFill>
                  <a:schemeClr val="bg1"/>
                </a:solidFill>
                <a:latin typeface="Altivo Medium" panose="020B0000000000000000" pitchFamily="34" charset="0"/>
              </a:rPr>
              <a:t>Tax </a:t>
            </a:r>
          </a:p>
          <a:p>
            <a:pPr algn="ctr"/>
            <a:r>
              <a:rPr lang="en-GB" sz="2400" dirty="0">
                <a:solidFill>
                  <a:schemeClr val="bg1"/>
                </a:solidFill>
                <a:latin typeface="Altivo Medium" panose="020B0000000000000000" pitchFamily="34" charset="0"/>
              </a:rPr>
              <a:t>Planning</a:t>
            </a:r>
          </a:p>
        </p:txBody>
      </p:sp>
      <p:sp>
        <p:nvSpPr>
          <p:cNvPr id="17" name="TextBox 16">
            <a:extLst>
              <a:ext uri="{FF2B5EF4-FFF2-40B4-BE49-F238E27FC236}">
                <a16:creationId xmlns:a16="http://schemas.microsoft.com/office/drawing/2014/main" id="{524E4E4C-A4C8-3F15-318B-AD9B84A56954}"/>
              </a:ext>
            </a:extLst>
          </p:cNvPr>
          <p:cNvSpPr txBox="1"/>
          <p:nvPr/>
        </p:nvSpPr>
        <p:spPr>
          <a:xfrm>
            <a:off x="2932094" y="2043870"/>
            <a:ext cx="2650639" cy="830997"/>
          </a:xfrm>
          <a:prstGeom prst="rect">
            <a:avLst/>
          </a:prstGeom>
          <a:noFill/>
        </p:spPr>
        <p:txBody>
          <a:bodyPr wrap="square" rtlCol="0">
            <a:spAutoFit/>
          </a:bodyPr>
          <a:lstStyle/>
          <a:p>
            <a:pPr algn="ctr"/>
            <a:r>
              <a:rPr lang="en-GB" sz="2400" dirty="0">
                <a:solidFill>
                  <a:schemeClr val="bg1"/>
                </a:solidFill>
                <a:latin typeface="Altivo Medium" panose="020B0000000000000000" pitchFamily="34" charset="0"/>
              </a:rPr>
              <a:t>Long-Term </a:t>
            </a:r>
          </a:p>
          <a:p>
            <a:pPr algn="ctr"/>
            <a:r>
              <a:rPr lang="en-GB" sz="2400" dirty="0">
                <a:solidFill>
                  <a:schemeClr val="bg1"/>
                </a:solidFill>
                <a:latin typeface="Altivo Medium" panose="020B0000000000000000" pitchFamily="34" charset="0"/>
              </a:rPr>
              <a:t>Care</a:t>
            </a:r>
          </a:p>
        </p:txBody>
      </p:sp>
      <p:sp>
        <p:nvSpPr>
          <p:cNvPr id="19" name="Rectangle: Rounded Corners 18">
            <a:extLst>
              <a:ext uri="{FF2B5EF4-FFF2-40B4-BE49-F238E27FC236}">
                <a16:creationId xmlns:a16="http://schemas.microsoft.com/office/drawing/2014/main" id="{6F589F64-2FC7-ACF6-D5BB-E3BEFA5A229C}"/>
              </a:ext>
            </a:extLst>
          </p:cNvPr>
          <p:cNvSpPr/>
          <p:nvPr/>
        </p:nvSpPr>
        <p:spPr>
          <a:xfrm>
            <a:off x="1659636" y="4944439"/>
            <a:ext cx="8869680" cy="586836"/>
          </a:xfrm>
          <a:prstGeom prst="roundRect">
            <a:avLst/>
          </a:prstGeom>
          <a:solidFill>
            <a:srgbClr val="0AB3A9"/>
          </a:solidFill>
          <a:ln>
            <a:solidFill>
              <a:srgbClr val="0AB3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ECEF987F-EDF7-AD6E-CCB6-F2A03E80B4FC}"/>
              </a:ext>
            </a:extLst>
          </p:cNvPr>
          <p:cNvSpPr txBox="1"/>
          <p:nvPr/>
        </p:nvSpPr>
        <p:spPr>
          <a:xfrm>
            <a:off x="640080" y="4991636"/>
            <a:ext cx="10908792" cy="492443"/>
          </a:xfrm>
          <a:prstGeom prst="rect">
            <a:avLst/>
          </a:prstGeom>
          <a:noFill/>
        </p:spPr>
        <p:txBody>
          <a:bodyPr wrap="square" rtlCol="0">
            <a:spAutoFit/>
          </a:bodyPr>
          <a:lstStyle/>
          <a:p>
            <a:pPr algn="ctr"/>
            <a:r>
              <a:rPr lang="en-GB" sz="2600" dirty="0">
                <a:solidFill>
                  <a:schemeClr val="bg1"/>
                </a:solidFill>
                <a:latin typeface="Altivo Medium" panose="020B0000000000000000" pitchFamily="34" charset="0"/>
              </a:rPr>
              <a:t>Gaining clarity, confidence, control and peace of mind.</a:t>
            </a:r>
          </a:p>
        </p:txBody>
      </p:sp>
    </p:spTree>
    <p:extLst>
      <p:ext uri="{BB962C8B-B14F-4D97-AF65-F5344CB8AC3E}">
        <p14:creationId xmlns:p14="http://schemas.microsoft.com/office/powerpoint/2010/main" val="32296277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F39196-5D45-31C8-B099-A4328D368003}"/>
            </a:ext>
          </a:extLst>
        </p:cNvPr>
        <p:cNvGrpSpPr/>
        <p:nvPr/>
      </p:nvGrpSpPr>
      <p:grpSpPr>
        <a:xfrm>
          <a:off x="0" y="0"/>
          <a:ext cx="0" cy="0"/>
          <a:chOff x="0" y="0"/>
          <a:chExt cx="0" cy="0"/>
        </a:xfrm>
      </p:grpSpPr>
      <p:pic>
        <p:nvPicPr>
          <p:cNvPr id="5" name="Picture 4" descr="A blue background with white and blue lines&#10;&#10;AI-generated content may be incorrect.">
            <a:extLst>
              <a:ext uri="{FF2B5EF4-FFF2-40B4-BE49-F238E27FC236}">
                <a16:creationId xmlns:a16="http://schemas.microsoft.com/office/drawing/2014/main" id="{80D24071-0AB6-8306-7727-E145D0E44C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4FB10C6-B120-C489-A0EB-C41B463289D6}"/>
              </a:ext>
            </a:extLst>
          </p:cNvPr>
          <p:cNvSpPr txBox="1">
            <a:spLocks/>
          </p:cNvSpPr>
          <p:nvPr/>
        </p:nvSpPr>
        <p:spPr>
          <a:xfrm>
            <a:off x="838200" y="365125"/>
            <a:ext cx="1051560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GB" sz="4400" dirty="0">
                <a:solidFill>
                  <a:schemeClr val="bg1"/>
                </a:solidFill>
                <a:latin typeface="Altivo Medium" panose="020B0000000000000000" pitchFamily="34" charset="0"/>
              </a:rPr>
              <a:t>Booking a workshop</a:t>
            </a:r>
          </a:p>
        </p:txBody>
      </p:sp>
      <p:sp>
        <p:nvSpPr>
          <p:cNvPr id="3" name="Content Placeholder 2">
            <a:extLst>
              <a:ext uri="{FF2B5EF4-FFF2-40B4-BE49-F238E27FC236}">
                <a16:creationId xmlns:a16="http://schemas.microsoft.com/office/drawing/2014/main" id="{06F59F85-D067-A021-888E-7C75DE75EBDE}"/>
              </a:ext>
            </a:extLst>
          </p:cNvPr>
          <p:cNvSpPr txBox="1">
            <a:spLocks/>
          </p:cNvSpPr>
          <p:nvPr/>
        </p:nvSpPr>
        <p:spPr>
          <a:xfrm>
            <a:off x="838200" y="1797231"/>
            <a:ext cx="11158728" cy="2601033"/>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800" dirty="0">
                <a:solidFill>
                  <a:schemeClr val="bg1"/>
                </a:solidFill>
                <a:latin typeface="Altivo Regular" panose="020B0000000000000000" pitchFamily="34" charset="0"/>
              </a:rPr>
              <a:t>If you would like to find out more or book a session with your employees,</a:t>
            </a:r>
          </a:p>
          <a:p>
            <a:pPr algn="l"/>
            <a:r>
              <a:rPr lang="en-GB" sz="2800" dirty="0">
                <a:solidFill>
                  <a:schemeClr val="bg1"/>
                </a:solidFill>
                <a:latin typeface="Altivo Regular" panose="020B0000000000000000" pitchFamily="34" charset="0"/>
              </a:rPr>
              <a:t>please get in touch.</a:t>
            </a:r>
          </a:p>
          <a:p>
            <a:pPr algn="l"/>
            <a:endParaRPr lang="en-GB" sz="2800" dirty="0">
              <a:solidFill>
                <a:schemeClr val="bg1"/>
              </a:solidFill>
              <a:latin typeface="Altivo Regular" panose="020B0000000000000000" pitchFamily="34" charset="0"/>
            </a:endParaRPr>
          </a:p>
          <a:p>
            <a:pPr algn="l"/>
            <a:r>
              <a:rPr lang="en-GB" sz="2800" dirty="0">
                <a:solidFill>
                  <a:schemeClr val="bg1"/>
                </a:solidFill>
                <a:latin typeface="Altivo Regular" panose="020B0000000000000000" pitchFamily="34" charset="0"/>
              </a:rPr>
              <a:t>andrew.shaw@sjpp.co.uk</a:t>
            </a:r>
          </a:p>
          <a:p>
            <a:pPr algn="l"/>
            <a:r>
              <a:rPr lang="en-GB" sz="2800" dirty="0">
                <a:solidFill>
                  <a:schemeClr val="bg1"/>
                </a:solidFill>
                <a:latin typeface="Altivo Regular" panose="020B0000000000000000" pitchFamily="34" charset="0"/>
              </a:rPr>
              <a:t>07769978214</a:t>
            </a:r>
          </a:p>
          <a:p>
            <a:pPr algn="l"/>
            <a:r>
              <a:rPr lang="en-GB" sz="2800" dirty="0">
                <a:solidFill>
                  <a:schemeClr val="bg1"/>
                </a:solidFill>
                <a:latin typeface="Altivo Regular" panose="020B0000000000000000" pitchFamily="34" charset="0"/>
                <a:hlinkClick r:id="rId3"/>
              </a:rPr>
              <a:t>www.shawfinancialplanning.co.uk</a:t>
            </a:r>
            <a:endParaRPr lang="en-GB" sz="2800" dirty="0">
              <a:solidFill>
                <a:schemeClr val="bg1"/>
              </a:solidFill>
              <a:latin typeface="Altivo Regular" panose="020B0000000000000000" pitchFamily="34" charset="0"/>
            </a:endParaRPr>
          </a:p>
          <a:p>
            <a:pPr algn="l"/>
            <a:endParaRPr lang="en-GB" sz="2800" dirty="0">
              <a:solidFill>
                <a:schemeClr val="bg1"/>
              </a:solidFill>
              <a:latin typeface="Altivo Regular" panose="020B0000000000000000" pitchFamily="34" charset="0"/>
            </a:endParaRPr>
          </a:p>
          <a:p>
            <a:pPr algn="l"/>
            <a:r>
              <a:rPr lang="en-GB" sz="2800" dirty="0">
                <a:solidFill>
                  <a:schemeClr val="bg1"/>
                </a:solidFill>
                <a:latin typeface="Altivo Regular" panose="020B0000000000000000" pitchFamily="34" charset="0"/>
              </a:rPr>
              <a:t>You can also find me on socials…</a:t>
            </a:r>
          </a:p>
        </p:txBody>
      </p:sp>
      <p:sp>
        <p:nvSpPr>
          <p:cNvPr id="4" name="Rectangle 1">
            <a:extLst>
              <a:ext uri="{FF2B5EF4-FFF2-40B4-BE49-F238E27FC236}">
                <a16:creationId xmlns:a16="http://schemas.microsoft.com/office/drawing/2014/main" id="{DF5EF0CE-18AC-BA9B-80AB-A183E3C5298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4100" name="Picture 4">
            <a:extLst>
              <a:ext uri="{FF2B5EF4-FFF2-40B4-BE49-F238E27FC236}">
                <a16:creationId xmlns:a16="http://schemas.microsoft.com/office/drawing/2014/main" id="{60FCBA40-C950-6C39-A3B2-27033A41451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293" y="4736384"/>
            <a:ext cx="1319783" cy="1319783"/>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facebook logo png, facebook icon transparent png 18930698 PNG">
            <a:extLst>
              <a:ext uri="{FF2B5EF4-FFF2-40B4-BE49-F238E27FC236}">
                <a16:creationId xmlns:a16="http://schemas.microsoft.com/office/drawing/2014/main" id="{2BB3E52B-DAE3-FED8-9DC9-CACB4798B3BD}"/>
              </a:ext>
            </a:extLst>
          </p:cNvPr>
          <p:cNvPicPr>
            <a:picLocks noChangeAspect="1" noChangeArrowheads="1"/>
          </p:cNvPicPr>
          <p:nvPr/>
        </p:nvPicPr>
        <p:blipFill rotWithShape="1">
          <a:blip r:embed="rId5">
            <a:extLst>
              <a:ext uri="{28A0092B-C50C-407E-A947-70E740481C1C}">
                <a14:useLocalDpi xmlns:a14="http://schemas.microsoft.com/office/drawing/2010/main" val="0"/>
              </a:ext>
            </a:extLst>
          </a:blip>
          <a:srcRect l="17882" t="17669" r="18853" b="18951"/>
          <a:stretch>
            <a:fillRect/>
          </a:stretch>
        </p:blipFill>
        <p:spPr bwMode="auto">
          <a:xfrm>
            <a:off x="829056" y="4689367"/>
            <a:ext cx="1429513" cy="1432106"/>
          </a:xfrm>
          <a:prstGeom prst="rect">
            <a:avLst/>
          </a:prstGeom>
          <a:noFill/>
          <a:extLst>
            <a:ext uri="{909E8E84-426E-40DD-AFC4-6F175D3DCCD1}">
              <a14:hiddenFill xmlns:a14="http://schemas.microsoft.com/office/drawing/2010/main">
                <a:solidFill>
                  <a:srgbClr val="FFFFFF"/>
                </a:solidFill>
              </a14:hiddenFill>
            </a:ext>
          </a:extLst>
        </p:spPr>
      </p:pic>
      <p:pic>
        <p:nvPicPr>
          <p:cNvPr id="4104" name="Picture 8" descr="Linkedin png icon 16716470 PNG">
            <a:extLst>
              <a:ext uri="{FF2B5EF4-FFF2-40B4-BE49-F238E27FC236}">
                <a16:creationId xmlns:a16="http://schemas.microsoft.com/office/drawing/2014/main" id="{1A009927-FD60-79AA-BFB2-F193668CF1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4689367"/>
            <a:ext cx="1374196" cy="1374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68884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686ED6-E7AE-CC3B-610C-A3F191F49E8F}"/>
            </a:ext>
          </a:extLst>
        </p:cNvPr>
        <p:cNvGrpSpPr/>
        <p:nvPr/>
      </p:nvGrpSpPr>
      <p:grpSpPr>
        <a:xfrm>
          <a:off x="0" y="0"/>
          <a:ext cx="0" cy="0"/>
          <a:chOff x="0" y="0"/>
          <a:chExt cx="0" cy="0"/>
        </a:xfrm>
      </p:grpSpPr>
      <p:sp>
        <p:nvSpPr>
          <p:cNvPr id="4" name="Rectangle 1">
            <a:extLst>
              <a:ext uri="{FF2B5EF4-FFF2-40B4-BE49-F238E27FC236}">
                <a16:creationId xmlns:a16="http://schemas.microsoft.com/office/drawing/2014/main" id="{BDBA2E09-5763-27F5-1C63-45B5254B2070}"/>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 name="Rectangle 5">
            <a:extLst>
              <a:ext uri="{FF2B5EF4-FFF2-40B4-BE49-F238E27FC236}">
                <a16:creationId xmlns:a16="http://schemas.microsoft.com/office/drawing/2014/main" id="{B5C9914D-FA2A-9397-E06B-E07B00FF934D}"/>
              </a:ext>
            </a:extLst>
          </p:cNvPr>
          <p:cNvSpPr/>
          <p:nvPr/>
        </p:nvSpPr>
        <p:spPr>
          <a:xfrm>
            <a:off x="0" y="0"/>
            <a:ext cx="12192000" cy="6858000"/>
          </a:xfrm>
          <a:prstGeom prst="rect">
            <a:avLst/>
          </a:prstGeom>
          <a:solidFill>
            <a:srgbClr val="002353"/>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descr="A logo with white text&#10;&#10;AI-generated content may be incorrect.">
            <a:extLst>
              <a:ext uri="{FF2B5EF4-FFF2-40B4-BE49-F238E27FC236}">
                <a16:creationId xmlns:a16="http://schemas.microsoft.com/office/drawing/2014/main" id="{E5243F7F-11C5-18AA-6E42-39F08C9C05D7}"/>
              </a:ext>
            </a:extLst>
          </p:cNvPr>
          <p:cNvPicPr>
            <a:picLocks noChangeAspect="1"/>
          </p:cNvPicPr>
          <p:nvPr/>
        </p:nvPicPr>
        <p:blipFill>
          <a:blip r:embed="rId2">
            <a:extLst>
              <a:ext uri="{28A0092B-C50C-407E-A947-70E740481C1C}">
                <a14:useLocalDpi xmlns:a14="http://schemas.microsoft.com/office/drawing/2010/main" val="0"/>
              </a:ext>
            </a:extLst>
          </a:blip>
          <a:srcRect l="5550" t="30133" r="73627" b="29067"/>
          <a:stretch>
            <a:fillRect/>
          </a:stretch>
        </p:blipFill>
        <p:spPr>
          <a:xfrm>
            <a:off x="3655314" y="738905"/>
            <a:ext cx="4881372" cy="5380190"/>
          </a:xfrm>
          <a:prstGeom prst="rect">
            <a:avLst/>
          </a:prstGeom>
        </p:spPr>
      </p:pic>
    </p:spTree>
    <p:extLst>
      <p:ext uri="{BB962C8B-B14F-4D97-AF65-F5344CB8AC3E}">
        <p14:creationId xmlns:p14="http://schemas.microsoft.com/office/powerpoint/2010/main" val="1196200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514C7944BA64541901F862428079FB8" ma:contentTypeVersion="14" ma:contentTypeDescription="Create a new document." ma:contentTypeScope="" ma:versionID="d3b88d95083c7f485f7deb7915ddd083">
  <xsd:schema xmlns:xsd="http://www.w3.org/2001/XMLSchema" xmlns:xs="http://www.w3.org/2001/XMLSchema" xmlns:p="http://schemas.microsoft.com/office/2006/metadata/properties" xmlns:ns2="f53a6ce3-e050-41b0-8207-5861b0098cf5" xmlns:ns3="2b5635f4-ad38-4959-8cd4-09bf34a1aa60" targetNamespace="http://schemas.microsoft.com/office/2006/metadata/properties" ma:root="true" ma:fieldsID="c38f4489157c8cf6b37cb20f71a5eff9" ns2:_="" ns3:_="">
    <xsd:import namespace="f53a6ce3-e050-41b0-8207-5861b0098cf5"/>
    <xsd:import namespace="2b5635f4-ad38-4959-8cd4-09bf34a1aa6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3a6ce3-e050-41b0-8207-5861b0098c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a4b183a6-010b-480d-b92f-d9ac73fc283f"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b5635f4-ad38-4959-8cd4-09bf34a1aa6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9dcf11dd-1af8-4d71-b5fc-0f1402dba4ea}" ma:internalName="TaxCatchAll" ma:showField="CatchAllData" ma:web="2b5635f4-ad38-4959-8cd4-09bf34a1aa6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b5635f4-ad38-4959-8cd4-09bf34a1aa60" xsi:nil="true"/>
    <lcf76f155ced4ddcb4097134ff3c332f xmlns="f53a6ce3-e050-41b0-8207-5861b0098cf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E0ADBCE-5D00-42BB-9E3D-EEEDDEB0B720}"/>
</file>

<file path=customXml/itemProps2.xml><?xml version="1.0" encoding="utf-8"?>
<ds:datastoreItem xmlns:ds="http://schemas.openxmlformats.org/officeDocument/2006/customXml" ds:itemID="{5C96674D-4C1C-4267-8833-A59D61269883}"/>
</file>

<file path=customXml/itemProps3.xml><?xml version="1.0" encoding="utf-8"?>
<ds:datastoreItem xmlns:ds="http://schemas.openxmlformats.org/officeDocument/2006/customXml" ds:itemID="{904DD1EA-19E4-41B8-A0F0-4C29FFA97F13}"/>
</file>

<file path=docProps/app.xml><?xml version="1.0" encoding="utf-8"?>
<Properties xmlns="http://schemas.openxmlformats.org/officeDocument/2006/extended-properties" xmlns:vt="http://schemas.openxmlformats.org/officeDocument/2006/docPropsVTypes">
  <TotalTime>15129</TotalTime>
  <Words>483</Words>
  <Application>Microsoft Office PowerPoint</Application>
  <PresentationFormat>Widescreen</PresentationFormat>
  <Paragraphs>55</Paragraphs>
  <Slides>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Altivo Medium</vt:lpstr>
      <vt:lpstr>Altivo Regular</vt:lpstr>
      <vt:lpstr>Aptos</vt:lpstr>
      <vt:lpstr>Aptos Display</vt:lpstr>
      <vt:lpstr>Arial</vt:lpstr>
      <vt:lpstr>Poppins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St. James's Place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Andy Shaw</dc:creator>
  <cp:lastModifiedBy>Angela Edwards-Stead</cp:lastModifiedBy>
  <cp:revision>3</cp:revision>
  <dcterms:created xsi:type="dcterms:W3CDTF">2026-01-11T11:42:37Z</dcterms:created>
  <dcterms:modified xsi:type="dcterms:W3CDTF">2026-04-09T18:10:44Z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0x0101009514C7944BA64541901F862428079FB8</vt:lpwstr>
  </property>
</Properties>
</file>